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1"/>
  </p:notesMasterIdLst>
  <p:handoutMasterIdLst>
    <p:handoutMasterId r:id="rId12"/>
  </p:handoutMasterIdLst>
  <p:sldIdLst>
    <p:sldId id="259" r:id="rId2"/>
    <p:sldId id="261" r:id="rId3"/>
    <p:sldId id="278" r:id="rId4"/>
    <p:sldId id="283" r:id="rId5"/>
    <p:sldId id="284" r:id="rId6"/>
    <p:sldId id="285" r:id="rId7"/>
    <p:sldId id="286" r:id="rId8"/>
    <p:sldId id="287" r:id="rId9"/>
    <p:sldId id="27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33C"/>
    <a:srgbClr val="FFFF00"/>
    <a:srgbClr val="FFE23C"/>
    <a:srgbClr val="75CFE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6" autoAdjust="0"/>
    <p:restoredTop sz="63326" autoAdjust="0"/>
  </p:normalViewPr>
  <p:slideViewPr>
    <p:cSldViewPr snapToGrid="0">
      <p:cViewPr varScale="1">
        <p:scale>
          <a:sx n="45" d="100"/>
          <a:sy n="45" d="100"/>
        </p:scale>
        <p:origin x="1786" y="31"/>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89D322E-D433-4120-85B3-117C351AA55F}"/>
    <pc:docChg chg="modSld">
      <pc:chgData name="" userId="" providerId="" clId="Web-{589D322E-D433-4120-85B3-117C351AA55F}" dt="2019-03-19T12:33:18.026" v="7" actId="20577"/>
      <pc:docMkLst>
        <pc:docMk/>
      </pc:docMkLst>
      <pc:sldChg chg="modSp">
        <pc:chgData name="" userId="" providerId="" clId="Web-{589D322E-D433-4120-85B3-117C351AA55F}" dt="2019-03-19T12:32:21.291" v="2" actId="20577"/>
        <pc:sldMkLst>
          <pc:docMk/>
          <pc:sldMk cId="1403702783" sldId="284"/>
        </pc:sldMkLst>
        <pc:spChg chg="mod">
          <ac:chgData name="" userId="" providerId="" clId="Web-{589D322E-D433-4120-85B3-117C351AA55F}" dt="2019-03-19T12:32:21.291" v="2" actId="20577"/>
          <ac:spMkLst>
            <pc:docMk/>
            <pc:sldMk cId="1403702783" sldId="284"/>
            <ac:spMk id="19" creationId="{00000000-0000-0000-0000-000000000000}"/>
          </ac:spMkLst>
        </pc:spChg>
      </pc:sldChg>
      <pc:sldChg chg="modSp">
        <pc:chgData name="" userId="" providerId="" clId="Web-{589D322E-D433-4120-85B3-117C351AA55F}" dt="2019-03-19T12:33:18.026" v="6" actId="20577"/>
        <pc:sldMkLst>
          <pc:docMk/>
          <pc:sldMk cId="1503347457" sldId="286"/>
        </pc:sldMkLst>
        <pc:spChg chg="mod">
          <ac:chgData name="" userId="" providerId="" clId="Web-{589D322E-D433-4120-85B3-117C351AA55F}" dt="2019-03-19T12:33:18.026" v="6" actId="20577"/>
          <ac:spMkLst>
            <pc:docMk/>
            <pc:sldMk cId="1503347457" sldId="28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151467" y="169333"/>
            <a:ext cx="4549421"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6: </a:t>
            </a:r>
            <a:r>
              <a:rPr lang="en-US" sz="1600" b="1" dirty="0" smtClean="0">
                <a:latin typeface="Cambria" panose="02040503050406030204" pitchFamily="18" charset="0"/>
                <a:ea typeface="Myriad Pro" pitchFamily="34" charset="0"/>
                <a:cs typeface="Myriad Pro" pitchFamily="34" charset="0"/>
              </a:rPr>
              <a:t>EAFM PLANS: THE LINK BETWEEN POLICY </a:t>
            </a:r>
            <a:r>
              <a:rPr lang="en-US" sz="1600" b="1" dirty="0" smtClean="0">
                <a:latin typeface="Cambria" panose="02040503050406030204" pitchFamily="18" charset="0"/>
                <a:cs typeface="Myriad Pro"/>
              </a:rPr>
              <a:t>AND ACTION</a:t>
            </a:r>
            <a:endParaRPr lang="en-GB" sz="1600" b="1" dirty="0">
              <a:latin typeface="Cambria" panose="02040503050406030204" pitchFamily="18" charset="0"/>
            </a:endParaRPr>
          </a:p>
        </p:txBody>
      </p:sp>
    </p:spTree>
    <p:extLst>
      <p:ext uri="{BB962C8B-B14F-4D97-AF65-F5344CB8AC3E}">
        <p14:creationId xmlns:p14="http://schemas.microsoft.com/office/powerpoint/2010/main" val="288696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a:t>
            </a:fld>
            <a:endParaRPr lang="en-GB" dirty="0"/>
          </a:p>
        </p:txBody>
      </p:sp>
    </p:spTree>
    <p:extLst>
      <p:ext uri="{BB962C8B-B14F-4D97-AF65-F5344CB8AC3E}">
        <p14:creationId xmlns:p14="http://schemas.microsoft.com/office/powerpoint/2010/main" val="184881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Self explanatory.</a:t>
            </a:r>
          </a:p>
          <a:p>
            <a:pPr eaLnBrk="1" hangingPunct="1">
              <a:spcBef>
                <a:spcPct val="0"/>
              </a:spcBef>
            </a:pPr>
            <a:r>
              <a:rPr lang="en-GB" altLang="en-US" dirty="0"/>
              <a:t>Then brainstorm examples of fisheries related policies/ frameworks (national policies, regional agreements, etc</a:t>
            </a:r>
            <a:r>
              <a:rPr lang="en-GB" altLang="en-US" dirty="0" smtClean="0"/>
              <a:t>.)</a:t>
            </a:r>
            <a:endParaRPr lang="en-GB" altLang="en-US" dirty="0"/>
          </a:p>
          <a:p>
            <a:pPr eaLnBrk="1" hangingPunct="1">
              <a:spcBef>
                <a:spcPct val="0"/>
              </a:spcBef>
            </a:pPr>
            <a:r>
              <a:rPr lang="en-GB" altLang="en-US" dirty="0"/>
              <a:t>Stress that having national policies in place is a step, and legitimises the subsequent process. </a:t>
            </a:r>
          </a:p>
          <a:p>
            <a:pPr eaLnBrk="1" hangingPunct="1">
              <a:spcBef>
                <a:spcPct val="0"/>
              </a:spcBef>
            </a:pPr>
            <a:r>
              <a:rPr lang="en-GB" altLang="en-US" dirty="0"/>
              <a:t>BUT in most cases there is a gap between the higher level policies and what happens on the ground.</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a:t>We plan to implement policies</a:t>
            </a:r>
            <a:r>
              <a:rPr lang="en-GB" dirty="0"/>
              <a:t>. Policies by themselves are very difficult to implement. They need supportive planning.</a:t>
            </a:r>
          </a:p>
          <a:p>
            <a:pPr eaLnBrk="1" fontAlgn="auto" hangingPunct="1">
              <a:spcBef>
                <a:spcPts val="0"/>
              </a:spcBef>
              <a:spcAft>
                <a:spcPts val="0"/>
              </a:spcAft>
              <a:defRPr/>
            </a:pPr>
            <a:r>
              <a:rPr lang="en-GB" dirty="0"/>
              <a:t>Planning involves setting objectives and agreeing on actions to meet those objectives. </a:t>
            </a:r>
            <a:r>
              <a:rPr lang="en-AU" dirty="0"/>
              <a:t>(coming later)</a:t>
            </a:r>
          </a:p>
          <a:p>
            <a:pPr eaLnBrk="1" fontAlgn="auto" hangingPunct="1">
              <a:spcBef>
                <a:spcPts val="0"/>
              </a:spcBef>
              <a:spcAft>
                <a:spcPts val="0"/>
              </a:spcAft>
              <a:buClr>
                <a:schemeClr val="accent4">
                  <a:lumMod val="75000"/>
                </a:schemeClr>
              </a:buClr>
              <a:buSzPct val="150000"/>
              <a:buFont typeface="Arial"/>
              <a:buNone/>
              <a:defRPr/>
            </a:pPr>
            <a:r>
              <a:rPr lang="en-GB" dirty="0">
                <a:solidFill>
                  <a:srgbClr val="000000"/>
                </a:solidFill>
                <a:latin typeface="Myriad Pro"/>
                <a:cs typeface="Myriad Pro"/>
              </a:rPr>
              <a:t>Promote resource use efficiency. Planning </a:t>
            </a:r>
            <a:r>
              <a:rPr lang="en-GB" dirty="0"/>
              <a:t> provides more certainty on the roles and </a:t>
            </a:r>
            <a:r>
              <a:rPr lang="en-GB" dirty="0" smtClean="0"/>
              <a:t>responsibilities </a:t>
            </a:r>
            <a:r>
              <a:rPr lang="en-GB" dirty="0"/>
              <a:t>of the different players. </a:t>
            </a:r>
          </a:p>
          <a:p>
            <a:pPr eaLnBrk="1" fontAlgn="auto" hangingPunct="1">
              <a:spcBef>
                <a:spcPts val="0"/>
              </a:spcBef>
              <a:spcAft>
                <a:spcPts val="0"/>
              </a:spcAft>
              <a:defRPr/>
            </a:pPr>
            <a:r>
              <a:rPr lang="en-US" dirty="0">
                <a:solidFill>
                  <a:srgbClr val="000000"/>
                </a:solidFill>
                <a:latin typeface="Myriad Pro"/>
                <a:cs typeface="Myriad Pro"/>
              </a:rPr>
              <a:t>Facilitates resources (people and money) </a:t>
            </a:r>
            <a:r>
              <a:rPr lang="en-US" dirty="0" smtClean="0">
                <a:solidFill>
                  <a:srgbClr val="000000"/>
                </a:solidFill>
                <a:latin typeface="Myriad Pro"/>
                <a:cs typeface="Myriad Pro"/>
              </a:rPr>
              <a:t>mobilization.</a:t>
            </a:r>
            <a:endParaRPr lang="en-US" dirty="0">
              <a:solidFill>
                <a:srgbClr val="000000"/>
              </a:solidFill>
              <a:latin typeface="Myriad Pro"/>
              <a:cs typeface="Myriad Pro"/>
            </a:endParaRPr>
          </a:p>
          <a:p>
            <a:pPr eaLnBrk="1" fontAlgn="auto" hangingPunct="1">
              <a:spcBef>
                <a:spcPts val="0"/>
              </a:spcBef>
              <a:spcAft>
                <a:spcPts val="0"/>
              </a:spcAft>
              <a:defRPr/>
            </a:pPr>
            <a:r>
              <a:rPr lang="en-US" dirty="0">
                <a:solidFill>
                  <a:srgbClr val="000000"/>
                </a:solidFill>
                <a:latin typeface="Myriad Pro"/>
                <a:cs typeface="Myriad Pro"/>
              </a:rPr>
              <a:t>Encourages participation and ownership in the management process.</a:t>
            </a:r>
          </a:p>
        </p:txBody>
      </p:sp>
      <p:sp>
        <p:nvSpPr>
          <p:cNvPr id="4" name="Slide Number Placeholder 3"/>
          <p:cNvSpPr>
            <a:spLocks noGrp="1"/>
          </p:cNvSpPr>
          <p:nvPr>
            <p:ph type="sldNum" sz="quarter" idx="10"/>
          </p:nvPr>
        </p:nvSpPr>
        <p:spPr/>
        <p:txBody>
          <a:bodyPr/>
          <a:lstStyle/>
          <a:p>
            <a:fld id="{69AB0435-A58D-4B6F-B848-F1922E60B89F}" type="slidenum">
              <a:rPr lang="en-GB" smtClean="0"/>
              <a:t>3</a:t>
            </a:fld>
            <a:endParaRPr lang="en-GB" dirty="0"/>
          </a:p>
        </p:txBody>
      </p:sp>
    </p:spTree>
    <p:extLst>
      <p:ext uri="{BB962C8B-B14F-4D97-AF65-F5344CB8AC3E}">
        <p14:creationId xmlns:p14="http://schemas.microsoft.com/office/powerpoint/2010/main" val="141664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This is first time we introduce the Management cycle (the EAFm cycle is based on this). This can be applied to managing anything e.g. a business, a district office, or a project.  </a:t>
            </a:r>
            <a:r>
              <a:rPr lang="en-GB" altLang="en-US" i="1" dirty="0"/>
              <a:t>Be sure not to call them </a:t>
            </a:r>
            <a:r>
              <a:rPr lang="en-GB" altLang="en-US" b="1" i="1" dirty="0"/>
              <a:t>steps</a:t>
            </a:r>
            <a:r>
              <a:rPr lang="en-GB" altLang="en-US" i="1" dirty="0"/>
              <a:t> – these are the general </a:t>
            </a:r>
            <a:r>
              <a:rPr lang="en-GB" altLang="en-US" b="1" i="1" dirty="0"/>
              <a:t>phases</a:t>
            </a:r>
            <a:r>
              <a:rPr lang="en-GB" altLang="en-US" i="1" dirty="0"/>
              <a:t> in which the steps come under.</a:t>
            </a:r>
          </a:p>
          <a:p>
            <a:pPr eaLnBrk="1" hangingPunct="1">
              <a:spcBef>
                <a:spcPct val="0"/>
              </a:spcBef>
            </a:pPr>
            <a:endParaRPr lang="en-GB" altLang="en-US" i="1" dirty="0"/>
          </a:p>
          <a:p>
            <a:pPr eaLnBrk="1" hangingPunct="1">
              <a:spcBef>
                <a:spcPct val="0"/>
              </a:spcBef>
            </a:pPr>
            <a:r>
              <a:rPr lang="en-GB" altLang="en-US" dirty="0"/>
              <a:t>Stress that this cycle is repeated many times as we learn by doing.</a:t>
            </a:r>
          </a:p>
          <a:p>
            <a:pPr eaLnBrk="1" hangingPunct="1">
              <a:spcBef>
                <a:spcPct val="0"/>
              </a:spcBef>
            </a:pPr>
            <a:endParaRPr lang="en-GB" altLang="en-US" dirty="0"/>
          </a:p>
          <a:p>
            <a:pPr eaLnBrk="1" hangingPunct="1">
              <a:spcBef>
                <a:spcPct val="0"/>
              </a:spcBef>
            </a:pPr>
            <a:r>
              <a:rPr lang="en-GB" altLang="en-US" dirty="0"/>
              <a:t>Refer </a:t>
            </a:r>
            <a:r>
              <a:rPr lang="en-GB" altLang="en-US" dirty="0" smtClean="0"/>
              <a:t>to Participant Handbook </a:t>
            </a:r>
            <a:r>
              <a:rPr lang="en-GB" altLang="en-US" dirty="0"/>
              <a:t>Module </a:t>
            </a:r>
            <a:r>
              <a:rPr lang="en-GB" altLang="en-US" dirty="0" smtClean="0"/>
              <a:t>6, Figure 6.1 </a:t>
            </a:r>
            <a:r>
              <a:rPr lang="en-GB" altLang="en-US" dirty="0"/>
              <a:t>and go through what each phase involves- i.e. management’s role in supporting each phase. </a:t>
            </a:r>
            <a:r>
              <a:rPr lang="en-GB" altLang="en-US" dirty="0">
                <a:solidFill>
                  <a:srgbClr val="FF0000"/>
                </a:solidFill>
              </a:rPr>
              <a:t>Check &amp; improve is the adaptive management part of the cycle.</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4</a:t>
            </a:fld>
            <a:endParaRPr lang="en-GB" dirty="0"/>
          </a:p>
        </p:txBody>
      </p:sp>
    </p:spTree>
    <p:extLst>
      <p:ext uri="{BB962C8B-B14F-4D97-AF65-F5344CB8AC3E}">
        <p14:creationId xmlns:p14="http://schemas.microsoft.com/office/powerpoint/2010/main" val="174424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dirty="0"/>
              <a:t>EAFm encourages good planning, and implementing actions linked logically to these plans and higher level policies/legislation. It emphasises that having an EAFm plan will help link the high-level policy objectives, often derived from International Conventions, Treaties, and similar instruments, as well as national legislation and policies that already exist in most countries with actual management actions on the ground that will implement those policies.</a:t>
            </a:r>
          </a:p>
          <a:p>
            <a:pPr eaLnBrk="1" hangingPunct="1">
              <a:spcBef>
                <a:spcPct val="0"/>
              </a:spcBef>
              <a:defRPr/>
            </a:pPr>
            <a:endParaRPr lang="en-GB" altLang="en-US" dirty="0"/>
          </a:p>
          <a:p>
            <a:pPr eaLnBrk="1" hangingPunct="1">
              <a:spcBef>
                <a:spcPct val="0"/>
              </a:spcBef>
              <a:defRPr/>
            </a:pPr>
            <a:r>
              <a:rPr lang="en-GB" altLang="en-US" dirty="0"/>
              <a:t>Legislation and policies say what needs to be achieved. Plans (linked to rules and regulations) say how they will be achieved</a:t>
            </a:r>
            <a:r>
              <a:rPr lang="en-GB" altLang="en-US" dirty="0" smtClean="0"/>
              <a:t>.</a:t>
            </a:r>
          </a:p>
          <a:p>
            <a:pPr eaLnBrk="1" hangingPunct="1">
              <a:spcBef>
                <a:spcPct val="0"/>
              </a:spcBef>
              <a:defRPr/>
            </a:pPr>
            <a:endParaRPr lang="en-GB" altLang="en-US" dirty="0" smtClean="0"/>
          </a:p>
          <a:p>
            <a:pPr eaLnBrk="1" hangingPunct="1">
              <a:spcBef>
                <a:spcPct val="0"/>
              </a:spcBef>
              <a:defRPr/>
            </a:pPr>
            <a:r>
              <a:rPr lang="en-GB" altLang="en-US" dirty="0" smtClean="0"/>
              <a:t>One </a:t>
            </a:r>
            <a:r>
              <a:rPr lang="en-GB" altLang="en-US" dirty="0"/>
              <a:t>example is given – one fisheries </a:t>
            </a:r>
          </a:p>
          <a:p>
            <a:pPr eaLnBrk="1" hangingPunct="1">
              <a:spcBef>
                <a:spcPct val="0"/>
              </a:spcBef>
              <a:defRPr/>
            </a:pPr>
            <a:r>
              <a:rPr lang="en-GB" altLang="en-US" dirty="0"/>
              <a:t>Fisheries legislation (e.g. Fisheries Act ) and policies (e.g. 5-year National social and economic development plan) will often have an aim of “Sustainably management fisheries”. However, unless supported by practical plans that sets out management actions these aim will never be achieved. The plan specifies the need to limit the fishing effort in the fishery and the management action of controlling the number of boats and fishing gear</a:t>
            </a:r>
          </a:p>
          <a:p>
            <a:pPr marL="228600" indent="-228600" eaLnBrk="1" hangingPunct="1">
              <a:spcBef>
                <a:spcPct val="0"/>
              </a:spcBef>
              <a:buFontTx/>
              <a:buAutoNum type="arabicPeriod"/>
              <a:defRPr/>
            </a:pPr>
            <a:endParaRPr lang="en-GB" altLang="en-US" dirty="0"/>
          </a:p>
          <a:p>
            <a:pPr eaLnBrk="1" hangingPunct="1">
              <a:spcBef>
                <a:spcPct val="0"/>
              </a:spcBef>
              <a:defRPr/>
            </a:pPr>
            <a:r>
              <a:rPr lang="en-GB" altLang="en-US" dirty="0"/>
              <a:t>Another ecological example:</a:t>
            </a:r>
          </a:p>
          <a:p>
            <a:pPr eaLnBrk="1" hangingPunct="1">
              <a:spcBef>
                <a:spcPct val="0"/>
              </a:spcBef>
              <a:defRPr/>
            </a:pPr>
            <a:r>
              <a:rPr lang="en-GB" altLang="en-US" dirty="0"/>
              <a:t>Environmental legislation (e.g. Environment Protection Act) and policies (e.g. conservation policy) often state have an aim of a “Healthy Environment”. To achieve this aim in a fisheries context, a plan is required that specifies the need to protect the fish habitat and a management action of closing a selected area through a no-take conservation area </a:t>
            </a:r>
            <a:endParaRPr lang="en-GB" altLang="en-US" dirty="0" smtClean="0"/>
          </a:p>
          <a:p>
            <a:pPr eaLnBrk="1" hangingPunct="1">
              <a:spcBef>
                <a:spcPct val="0"/>
              </a:spcBef>
              <a:defRPr/>
            </a:pPr>
            <a:endParaRPr lang="en-GB"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smtClean="0"/>
              <a:t>Refer to Participant Handbook Module 6, Figure 6.2 </a:t>
            </a:r>
          </a:p>
          <a:p>
            <a:pPr eaLnBrk="1" hangingPunct="1">
              <a:spcBef>
                <a:spcPct val="0"/>
              </a:spcBef>
              <a:defRPr/>
            </a:pP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5</a:t>
            </a:fld>
            <a:endParaRPr lang="en-GB" dirty="0"/>
          </a:p>
        </p:txBody>
      </p:sp>
    </p:spTree>
    <p:extLst>
      <p:ext uri="{BB962C8B-B14F-4D97-AF65-F5344CB8AC3E}">
        <p14:creationId xmlns:p14="http://schemas.microsoft.com/office/powerpoint/2010/main" val="221428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dirty="0"/>
              <a:t>EAFm encourages good planning, and implementing actions linked logically to these plans and higher level policies/legislation. It emphasises that having an EAFm plan will help link the high-level policy objectives, often derived from International Conventions, Treaties, and similar instruments, as well as national legislation and policies that already exist in most countries with actual management actions on the ground that will implement those policies.</a:t>
            </a:r>
          </a:p>
          <a:p>
            <a:pPr eaLnBrk="1" hangingPunct="1">
              <a:spcBef>
                <a:spcPct val="0"/>
              </a:spcBef>
              <a:defRPr/>
            </a:pPr>
            <a:endParaRPr lang="en-GB" altLang="en-US" dirty="0"/>
          </a:p>
          <a:p>
            <a:pPr eaLnBrk="1" hangingPunct="1">
              <a:spcBef>
                <a:spcPct val="0"/>
              </a:spcBef>
              <a:defRPr/>
            </a:pPr>
            <a:r>
              <a:rPr lang="en-GB" altLang="en-US" dirty="0"/>
              <a:t>Legislation and policies say what needs to be achieved. Plans (linked to rules and regulations) say how they will be achieved.</a:t>
            </a:r>
          </a:p>
          <a:p>
            <a:pPr eaLnBrk="1" hangingPunct="1">
              <a:spcBef>
                <a:spcPct val="0"/>
              </a:spcBef>
              <a:defRPr/>
            </a:pPr>
            <a:endParaRPr lang="en-GB" altLang="en-US" dirty="0"/>
          </a:p>
          <a:p>
            <a:pPr eaLnBrk="1" hangingPunct="1">
              <a:spcBef>
                <a:spcPct val="0"/>
              </a:spcBef>
              <a:defRPr/>
            </a:pPr>
            <a:r>
              <a:rPr lang="en-GB" altLang="en-US" dirty="0"/>
              <a:t>One example is given – one fisheries </a:t>
            </a:r>
          </a:p>
          <a:p>
            <a:pPr eaLnBrk="1" hangingPunct="1">
              <a:spcBef>
                <a:spcPct val="0"/>
              </a:spcBef>
              <a:defRPr/>
            </a:pPr>
            <a:r>
              <a:rPr lang="en-GB" altLang="en-US" dirty="0"/>
              <a:t>Fisheries legislation (e.g. Fisheries Act ) and policies (e.g. 5-year National social and economic development plan) will often have an aim of “Sustainably management fisheries”. However, unless supported by practical plans that sets out management actions these aim will never be achieved. The plan specifies the need to limit the fishing effort in the fishery and the management action of controlling the number of boats and fishing gear</a:t>
            </a:r>
          </a:p>
          <a:p>
            <a:pPr marL="228600" indent="-228600" eaLnBrk="1" hangingPunct="1">
              <a:spcBef>
                <a:spcPct val="0"/>
              </a:spcBef>
              <a:buFontTx/>
              <a:buAutoNum type="arabicPeriod"/>
              <a:defRPr/>
            </a:pPr>
            <a:endParaRPr lang="en-GB" altLang="en-US" dirty="0"/>
          </a:p>
          <a:p>
            <a:pPr eaLnBrk="1" hangingPunct="1">
              <a:spcBef>
                <a:spcPct val="0"/>
              </a:spcBef>
              <a:defRPr/>
            </a:pPr>
            <a:r>
              <a:rPr lang="en-GB" altLang="en-US" dirty="0"/>
              <a:t>Another ecological example:</a:t>
            </a:r>
          </a:p>
          <a:p>
            <a:pPr eaLnBrk="1" hangingPunct="1">
              <a:spcBef>
                <a:spcPct val="0"/>
              </a:spcBef>
              <a:defRPr/>
            </a:pPr>
            <a:r>
              <a:rPr lang="en-GB" altLang="en-US" dirty="0"/>
              <a:t>Environmental legislation (e.g. Environment Protection Act) and policies (e.g. conservation policy) often state have an aim of a “Healthy Environment”. To achieve this aim in a fisheries context, a plan is required that specifies the need to protect the fish habitat and a management action of closing a selected area through a no-take conservation area</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6</a:t>
            </a:fld>
            <a:endParaRPr lang="en-GB" dirty="0"/>
          </a:p>
        </p:txBody>
      </p:sp>
    </p:spTree>
    <p:extLst>
      <p:ext uri="{BB962C8B-B14F-4D97-AF65-F5344CB8AC3E}">
        <p14:creationId xmlns:p14="http://schemas.microsoft.com/office/powerpoint/2010/main" val="304137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Some characteristics of good planning are that it:</a:t>
            </a:r>
          </a:p>
          <a:p>
            <a:pPr marL="228600" indent="-228600" eaLnBrk="1" fontAlgn="auto" hangingPunct="1">
              <a:spcBef>
                <a:spcPts val="0"/>
              </a:spcBef>
              <a:spcAft>
                <a:spcPts val="600"/>
              </a:spcAft>
              <a:buClr>
                <a:schemeClr val="accent4">
                  <a:lumMod val="75000"/>
                </a:schemeClr>
              </a:buClr>
              <a:buSzPct val="150000"/>
              <a:buFont typeface="+mj-lt"/>
              <a:buAutoNum type="arabicPeriod"/>
              <a:defRPr/>
            </a:pPr>
            <a:r>
              <a:rPr lang="en-US" dirty="0">
                <a:solidFill>
                  <a:srgbClr val="000000"/>
                </a:solidFill>
                <a:latin typeface="Myriad Pro"/>
                <a:cs typeface="Myriad Pro"/>
              </a:rPr>
              <a:t>Provides a clear sense of direction</a:t>
            </a:r>
          </a:p>
          <a:p>
            <a:pPr marL="228600" indent="-228600" eaLnBrk="1" fontAlgn="auto" hangingPunct="1">
              <a:spcBef>
                <a:spcPts val="0"/>
              </a:spcBef>
              <a:spcAft>
                <a:spcPts val="600"/>
              </a:spcAft>
              <a:buClr>
                <a:schemeClr val="accent4">
                  <a:lumMod val="75000"/>
                </a:schemeClr>
              </a:buClr>
              <a:buSzPct val="150000"/>
              <a:buFont typeface="+mj-lt"/>
              <a:buAutoNum type="arabicPeriod"/>
              <a:defRPr/>
            </a:pPr>
            <a:r>
              <a:rPr lang="en-US" dirty="0">
                <a:solidFill>
                  <a:srgbClr val="000000"/>
                </a:solidFill>
                <a:latin typeface="Myriad Pro"/>
                <a:cs typeface="Myriad Pro"/>
              </a:rPr>
              <a:t>Promotes transparency</a:t>
            </a:r>
          </a:p>
          <a:p>
            <a:pPr marL="228600" indent="-228600" eaLnBrk="1" fontAlgn="auto" hangingPunct="1">
              <a:spcBef>
                <a:spcPts val="0"/>
              </a:spcBef>
              <a:spcAft>
                <a:spcPts val="600"/>
              </a:spcAft>
              <a:buClr>
                <a:schemeClr val="accent4">
                  <a:lumMod val="75000"/>
                </a:schemeClr>
              </a:buClr>
              <a:buSzPct val="150000"/>
              <a:buFont typeface="+mj-lt"/>
              <a:buAutoNum type="arabicPeriod"/>
              <a:defRPr/>
            </a:pPr>
            <a:r>
              <a:rPr lang="en-US" dirty="0">
                <a:solidFill>
                  <a:srgbClr val="000000"/>
                </a:solidFill>
                <a:latin typeface="Myriad Pro"/>
                <a:cs typeface="Myriad Pro"/>
              </a:rPr>
              <a:t>Considers alternative courses of action</a:t>
            </a:r>
          </a:p>
          <a:p>
            <a:pPr marL="228600" indent="-228600" eaLnBrk="1" fontAlgn="auto" hangingPunct="1">
              <a:spcBef>
                <a:spcPts val="0"/>
              </a:spcBef>
              <a:spcAft>
                <a:spcPts val="600"/>
              </a:spcAft>
              <a:buClr>
                <a:schemeClr val="accent4">
                  <a:lumMod val="75000"/>
                </a:schemeClr>
              </a:buClr>
              <a:buSzPct val="150000"/>
              <a:buFont typeface="+mj-lt"/>
              <a:buAutoNum type="arabicPeriod"/>
              <a:defRPr/>
            </a:pPr>
            <a:r>
              <a:rPr lang="en-US" dirty="0">
                <a:solidFill>
                  <a:srgbClr val="000000"/>
                </a:solidFill>
                <a:latin typeface="Myriad Pro"/>
                <a:cs typeface="Myriad Pro"/>
              </a:rPr>
              <a:t>Is based on the best information available (uncertainty reduces through time).</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7</a:t>
            </a:fld>
            <a:endParaRPr lang="en-GB" dirty="0"/>
          </a:p>
        </p:txBody>
      </p:sp>
    </p:spTree>
    <p:extLst>
      <p:ext uri="{BB962C8B-B14F-4D97-AF65-F5344CB8AC3E}">
        <p14:creationId xmlns:p14="http://schemas.microsoft.com/office/powerpoint/2010/main" val="98065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t>There are often a set of nested plans starting from the higher level long-term national plan. Under this there may be an agency strategic plan. </a:t>
            </a:r>
            <a:r>
              <a:rPr lang="en-GB" altLang="en-US" dirty="0">
                <a:solidFill>
                  <a:srgbClr val="FF0000"/>
                </a:solidFill>
              </a:rPr>
              <a:t>EAFm</a:t>
            </a:r>
            <a:r>
              <a:rPr lang="en-GB" altLang="en-US" baseline="0" dirty="0">
                <a:solidFill>
                  <a:srgbClr val="FF0000"/>
                </a:solidFill>
              </a:rPr>
              <a:t> </a:t>
            </a:r>
            <a:r>
              <a:rPr lang="en-GB" altLang="en-US" dirty="0">
                <a:solidFill>
                  <a:srgbClr val="FF0000"/>
                </a:solidFill>
              </a:rPr>
              <a:t>Plans and an implementation Work plan to implement it lie under the national agency plan. Overall policies and visions must align. </a:t>
            </a:r>
          </a:p>
          <a:p>
            <a:pPr defTabSz="914400"/>
            <a:endParaRPr lang="en-GB" altLang="en-US" dirty="0">
              <a:solidFill>
                <a:srgbClr val="FF0000"/>
              </a:solidFill>
            </a:endParaRPr>
          </a:p>
          <a:p>
            <a:pPr defTabSz="914400"/>
            <a:r>
              <a:rPr lang="en-GB" altLang="en-US" dirty="0">
                <a:solidFill>
                  <a:srgbClr val="FF0000"/>
                </a:solidFill>
              </a:rPr>
              <a:t>Draw nested example/ diagram on flipchart to ensure concept of ‘nested’ is clear. So: their EAFm plan has to be nested within their agency and country strategies (which we elicited at start of this session).</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Refer to Participant Handbook Module 6, Figure 6.3.</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8</a:t>
            </a:fld>
            <a:endParaRPr lang="en-GB" dirty="0"/>
          </a:p>
        </p:txBody>
      </p:sp>
    </p:spTree>
    <p:extLst>
      <p:ext uri="{BB962C8B-B14F-4D97-AF65-F5344CB8AC3E}">
        <p14:creationId xmlns:p14="http://schemas.microsoft.com/office/powerpoint/2010/main" val="390851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Self explanatory</a:t>
            </a:r>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250078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46"/>
            <a:ext cx="9144000" cy="487298"/>
            <a:chOff x="-1" y="5279487"/>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279487"/>
              <a:ext cx="12233230" cy="487298"/>
              <a:chOff x="92851" y="6406760"/>
              <a:chExt cx="12233539" cy="486008"/>
            </a:xfrm>
          </p:grpSpPr>
          <p:sp>
            <p:nvSpPr>
              <p:cNvPr id="11" name="Rectangle 10"/>
              <p:cNvSpPr/>
              <p:nvPr/>
            </p:nvSpPr>
            <p:spPr>
              <a:xfrm>
                <a:off x="92851" y="6406760"/>
                <a:ext cx="12233539" cy="486008"/>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Font typeface="Arial" panose="020B0604020202020204" pitchFamily="34" charset="0"/>
                  <a:buNone/>
                </a:pPr>
                <a:r>
                  <a:rPr lang="en-US" altLang="en-US" sz="1600" b="1" kern="1200" dirty="0">
                    <a:solidFill>
                      <a:schemeClr val="tx1"/>
                    </a:solidFill>
                    <a:latin typeface="+mn-lt"/>
                    <a:ea typeface="+mn-ea"/>
                    <a:cs typeface="Arial" panose="020B0604020202020204" pitchFamily="34" charset="0"/>
                  </a:rPr>
                  <a:t>6. LINK BETWEEN POLICY AND ACTION</a:t>
                </a: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5257800"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3" y="3639456"/>
            <a:ext cx="5257800" cy="1708781"/>
          </a:xfrm>
          <a:prstGeom prst="rect">
            <a:avLst/>
          </a:prstGeom>
          <a:gradFill flip="none" rotWithShape="1">
            <a:gsLst>
              <a:gs pos="0">
                <a:schemeClr val="accent4">
                  <a:lumMod val="75000"/>
                </a:schemeClr>
              </a:gs>
              <a:gs pos="100000">
                <a:schemeClr val="accent2">
                  <a:lumMod val="50000"/>
                  <a:alpha val="40000"/>
                </a:schemeClr>
              </a:gs>
            </a:gsLst>
            <a:path path="circle">
              <a:fillToRect l="100000" t="100000"/>
            </a:path>
            <a:tileRect r="-100000" b="-100000"/>
          </a:gradFill>
          <a:ln>
            <a:noFill/>
          </a:ln>
        </p:spPr>
        <p:txBody>
          <a:bodyPr anchor="ctr" anchorCtr="0">
            <a:noAutofit/>
          </a:bodyPr>
          <a:lstStyle/>
          <a:p>
            <a:r>
              <a:rPr lang="en-US" altLang="en-US" sz="3200" dirty="0">
                <a:solidFill>
                  <a:schemeClr val="bg1"/>
                </a:solidFill>
                <a:ea typeface="+mn-ea"/>
                <a:cs typeface="Arial" panose="020B0604020202020204" pitchFamily="34" charset="0"/>
              </a:rPr>
              <a:t>Session 6</a:t>
            </a:r>
            <a:br>
              <a:rPr lang="en-US" altLang="en-US" sz="3200" dirty="0">
                <a:solidFill>
                  <a:schemeClr val="bg1"/>
                </a:solidFill>
                <a:ea typeface="+mn-ea"/>
                <a:cs typeface="Arial" panose="020B0604020202020204" pitchFamily="34" charset="0"/>
              </a:rPr>
            </a:br>
            <a:r>
              <a:rPr lang="en-US" sz="3200" dirty="0">
                <a:solidFill>
                  <a:schemeClr val="bg1"/>
                </a:solidFill>
                <a:ea typeface="Myriad Pro" pitchFamily="34" charset="0"/>
                <a:cs typeface="Myriad Pro" pitchFamily="34" charset="0"/>
              </a:rPr>
              <a:t>EAFm plans: </a:t>
            </a:r>
            <a:r>
              <a:rPr lang="en-US" sz="3200" dirty="0">
                <a:solidFill>
                  <a:srgbClr val="FFFF00"/>
                </a:solidFill>
                <a:ea typeface="Myriad Pro" pitchFamily="34" charset="0"/>
                <a:cs typeface="Myriad Pro" pitchFamily="34" charset="0"/>
              </a:rPr>
              <a:t>the link </a:t>
            </a:r>
            <a:r>
              <a:rPr lang="en-US" sz="3200" dirty="0">
                <a:solidFill>
                  <a:schemeClr val="bg1"/>
                </a:solidFill>
                <a:ea typeface="Myriad Pro" pitchFamily="34" charset="0"/>
                <a:cs typeface="Myriad Pro" pitchFamily="34" charset="0"/>
              </a:rPr>
              <a:t>between policy </a:t>
            </a:r>
            <a:r>
              <a:rPr lang="en-US" sz="3200" dirty="0">
                <a:solidFill>
                  <a:schemeClr val="bg1"/>
                </a:solidFill>
                <a:cs typeface="Myriad Pro"/>
              </a:rPr>
              <a:t>and action</a:t>
            </a:r>
            <a:endParaRPr lang="en-US" altLang="en-US" sz="3200" dirty="0">
              <a:solidFill>
                <a:schemeClr val="bg1"/>
              </a:solidFill>
              <a:ea typeface="+mn-ea"/>
              <a:cs typeface="Arial" panose="020B0604020202020204" pitchFamily="34" charset="0"/>
            </a:endParaRPr>
          </a:p>
        </p:txBody>
      </p:sp>
      <p:pic>
        <p:nvPicPr>
          <p:cNvPr id="16" name="Content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p:txBody>
          <a:bodyPr/>
          <a:lstStyle/>
          <a:p>
            <a:pPr marL="0" indent="0">
              <a:buNone/>
            </a:pPr>
            <a:r>
              <a:rPr lang="en-US" altLang="en-US" b="1" dirty="0"/>
              <a:t>After this session you will be able to:</a:t>
            </a:r>
          </a:p>
          <a:p>
            <a:r>
              <a:rPr lang="en-US" altLang="en-US" dirty="0"/>
              <a:t>Recognize the need for effective planning</a:t>
            </a:r>
          </a:p>
          <a:p>
            <a:r>
              <a:rPr lang="en-US" altLang="en-US" dirty="0"/>
              <a:t>Understand how to translate policies into action</a:t>
            </a:r>
          </a:p>
        </p:txBody>
      </p:sp>
      <p:sp>
        <p:nvSpPr>
          <p:cNvPr id="2" name="Slide Number Placeholder 1"/>
          <p:cNvSpPr>
            <a:spLocks noGrp="1"/>
          </p:cNvSpPr>
          <p:nvPr>
            <p:ph type="sldNum" sz="quarter" idx="12"/>
          </p:nvPr>
        </p:nvSpPr>
        <p:spPr/>
        <p:txBody>
          <a:bodyPr/>
          <a:lstStyle/>
          <a:p>
            <a:fld id="{2244EDDE-A91D-4F4F-8AC8-19298CCDCDF4}" type="slidenum">
              <a:rPr lang="en-GB" smtClean="0"/>
              <a:pPr/>
              <a:t>2</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plan?</a:t>
            </a:r>
          </a:p>
        </p:txBody>
      </p:sp>
      <p:sp>
        <p:nvSpPr>
          <p:cNvPr id="3" name="Content Placeholder 2"/>
          <p:cNvSpPr>
            <a:spLocks noGrp="1"/>
          </p:cNvSpPr>
          <p:nvPr>
            <p:ph idx="1"/>
          </p:nvPr>
        </p:nvSpPr>
        <p:spPr/>
        <p:txBody>
          <a:bodyPr>
            <a:normAutofit/>
          </a:bodyPr>
          <a:lstStyle/>
          <a:p>
            <a:r>
              <a:rPr lang="en-US" altLang="en-US" dirty="0"/>
              <a:t>Plans are needed to implement policies</a:t>
            </a:r>
          </a:p>
          <a:p>
            <a:r>
              <a:rPr lang="en-GB" dirty="0"/>
              <a:t>Promote resource use efficiency </a:t>
            </a:r>
          </a:p>
          <a:p>
            <a:pPr lvl="1"/>
            <a:r>
              <a:rPr lang="en-GB" dirty="0"/>
              <a:t>Provides more certainty on the roles and responsibilities of the different players </a:t>
            </a:r>
          </a:p>
          <a:p>
            <a:r>
              <a:rPr lang="en-US" dirty="0"/>
              <a:t>Facilitates resource (people and money) mobilization</a:t>
            </a:r>
          </a:p>
          <a:p>
            <a:r>
              <a:rPr lang="en-US" dirty="0"/>
              <a:t>Encourages participation and ownership in the management process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3</a:t>
            </a:fld>
            <a:endParaRPr lang="en-GB" dirty="0"/>
          </a:p>
        </p:txBody>
      </p:sp>
    </p:spTree>
    <p:extLst>
      <p:ext uri="{BB962C8B-B14F-4D97-AF65-F5344CB8AC3E}">
        <p14:creationId xmlns:p14="http://schemas.microsoft.com/office/powerpoint/2010/main" val="377424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Management involves: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4</a:t>
            </a:fld>
            <a:endParaRPr lang="en-GB" dirty="0"/>
          </a:p>
        </p:txBody>
      </p:sp>
      <p:pic>
        <p:nvPicPr>
          <p:cNvPr id="5" name="Picture 9" descr="Do plan check.png"/>
          <p:cNvPicPr>
            <a:picLocks noChangeAspect="1"/>
          </p:cNvPicPr>
          <p:nvPr/>
        </p:nvPicPr>
        <p:blipFill rotWithShape="1">
          <a:blip r:embed="rId3">
            <a:extLst>
              <a:ext uri="{28A0092B-C50C-407E-A947-70E740481C1C}">
                <a14:useLocalDpi xmlns:a14="http://schemas.microsoft.com/office/drawing/2010/main" val="0"/>
              </a:ext>
            </a:extLst>
          </a:blip>
          <a:srcRect l="12288" t="12455"/>
          <a:stretch/>
        </p:blipFill>
        <p:spPr bwMode="auto">
          <a:xfrm>
            <a:off x="2789195" y="2242024"/>
            <a:ext cx="3745729" cy="3706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05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51" y="1474378"/>
            <a:ext cx="8426196" cy="753473"/>
          </a:xfrm>
        </p:spPr>
        <p:txBody>
          <a:bodyPr>
            <a:normAutofit fontScale="90000"/>
          </a:bodyPr>
          <a:lstStyle/>
          <a:p>
            <a:r>
              <a:rPr lang="en-US" altLang="en-US" dirty="0"/>
              <a:t>EAFm PLAN: linking legislation &amp; policy to action</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5</a:t>
            </a:fld>
            <a:endParaRPr lang="en-GB" dirty="0"/>
          </a:p>
        </p:txBody>
      </p:sp>
      <p:grpSp>
        <p:nvGrpSpPr>
          <p:cNvPr id="3" name="Group 2"/>
          <p:cNvGrpSpPr/>
          <p:nvPr/>
        </p:nvGrpSpPr>
        <p:grpSpPr>
          <a:xfrm>
            <a:off x="320675" y="2611392"/>
            <a:ext cx="3889375" cy="3594146"/>
            <a:chOff x="320675" y="2611392"/>
            <a:chExt cx="3889375" cy="3594146"/>
          </a:xfrm>
        </p:grpSpPr>
        <p:sp>
          <p:nvSpPr>
            <p:cNvPr id="9" name="Content Placeholder 4"/>
            <p:cNvSpPr>
              <a:spLocks/>
            </p:cNvSpPr>
            <p:nvPr/>
          </p:nvSpPr>
          <p:spPr bwMode="auto">
            <a:xfrm>
              <a:off x="522497" y="2611392"/>
              <a:ext cx="3502025" cy="784225"/>
            </a:xfrm>
            <a:prstGeom prst="roundRect">
              <a:avLst>
                <a:gd name="adj" fmla="val 19903"/>
              </a:avLst>
            </a:pr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lnSpc>
                  <a:spcPct val="90000"/>
                </a:lnSpc>
                <a:spcBef>
                  <a:spcPct val="20000"/>
                </a:spcBef>
                <a:buFont typeface="Arial" panose="020B0604020202020204" pitchFamily="34" charset="0"/>
                <a:buNone/>
              </a:pPr>
              <a:r>
                <a:rPr lang="en-US" altLang="en-US" sz="2800" b="1" dirty="0">
                  <a:solidFill>
                    <a:schemeClr val="bg1"/>
                  </a:solidFill>
                  <a:cs typeface="Arial" panose="020B0604020202020204" pitchFamily="34" charset="0"/>
                </a:rPr>
                <a:t>Legislation/policy</a:t>
              </a:r>
            </a:p>
          </p:txBody>
        </p:sp>
        <p:sp>
          <p:nvSpPr>
            <p:cNvPr id="10" name="Content Placeholder 4"/>
            <p:cNvSpPr>
              <a:spLocks/>
            </p:cNvSpPr>
            <p:nvPr/>
          </p:nvSpPr>
          <p:spPr bwMode="auto">
            <a:xfrm>
              <a:off x="320675" y="5524501"/>
              <a:ext cx="3889375" cy="681037"/>
            </a:xfrm>
            <a:prstGeom prst="roundRect">
              <a:avLst>
                <a:gd name="adj" fmla="val 19903"/>
              </a:avLst>
            </a:pr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FFE23C"/>
                </a:buClr>
                <a:buSzPct val="150000"/>
              </a:pPr>
              <a:r>
                <a:rPr lang="en-US" altLang="en-US" sz="2400" b="1" dirty="0">
                  <a:solidFill>
                    <a:schemeClr val="bg1"/>
                  </a:solidFill>
                </a:rPr>
                <a:t>Management actions</a:t>
              </a:r>
              <a:endParaRPr lang="en-US" altLang="en-US" sz="2400" dirty="0">
                <a:solidFill>
                  <a:schemeClr val="bg1"/>
                </a:solidFill>
              </a:endParaRPr>
            </a:p>
          </p:txBody>
        </p:sp>
        <p:sp>
          <p:nvSpPr>
            <p:cNvPr id="11" name="Content Placeholder 4"/>
            <p:cNvSpPr>
              <a:spLocks/>
            </p:cNvSpPr>
            <p:nvPr/>
          </p:nvSpPr>
          <p:spPr bwMode="auto">
            <a:xfrm>
              <a:off x="490953" y="4100650"/>
              <a:ext cx="3605212" cy="623887"/>
            </a:xfrm>
            <a:prstGeom prst="roundRect">
              <a:avLst>
                <a:gd name="adj" fmla="val 19903"/>
              </a:avLst>
            </a:pr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FFE23C"/>
                </a:buClr>
                <a:buSzPct val="150000"/>
              </a:pPr>
              <a:r>
                <a:rPr lang="en-US" altLang="en-US" sz="2800" b="1" dirty="0">
                  <a:solidFill>
                    <a:schemeClr val="bg1"/>
                  </a:solidFill>
                </a:rPr>
                <a:t>EAFm PLAN</a:t>
              </a:r>
              <a:endParaRPr lang="en-US" altLang="en-US" sz="2800" dirty="0">
                <a:solidFill>
                  <a:schemeClr val="bg1"/>
                </a:solidFill>
              </a:endParaRPr>
            </a:p>
          </p:txBody>
        </p:sp>
        <p:sp>
          <p:nvSpPr>
            <p:cNvPr id="12" name="Down Arrow 11"/>
            <p:cNvSpPr/>
            <p:nvPr/>
          </p:nvSpPr>
          <p:spPr>
            <a:xfrm>
              <a:off x="1786973" y="3378474"/>
              <a:ext cx="962025" cy="57308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13" name="Down Arrow 12"/>
            <p:cNvSpPr/>
            <p:nvPr/>
          </p:nvSpPr>
          <p:spPr>
            <a:xfrm>
              <a:off x="1800225" y="4724936"/>
              <a:ext cx="962025" cy="574675"/>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0" name="Content Placeholder 2"/>
          <p:cNvSpPr>
            <a:spLocks noGrp="1"/>
          </p:cNvSpPr>
          <p:nvPr>
            <p:ph idx="1"/>
          </p:nvPr>
        </p:nvSpPr>
        <p:spPr>
          <a:xfrm>
            <a:off x="4419600" y="2139987"/>
            <a:ext cx="4463143" cy="4296089"/>
          </a:xfrm>
        </p:spPr>
        <p:txBody>
          <a:bodyPr>
            <a:normAutofit/>
          </a:bodyPr>
          <a:lstStyle/>
          <a:p>
            <a:pPr marL="0" indent="0">
              <a:lnSpc>
                <a:spcPct val="150000"/>
              </a:lnSpc>
              <a:buNone/>
            </a:pPr>
            <a:r>
              <a:rPr lang="en-AU" altLang="en-US" b="1" dirty="0" smtClean="0"/>
              <a:t>Example</a:t>
            </a:r>
            <a:r>
              <a:rPr lang="en-AU" altLang="en-US" b="1" dirty="0"/>
              <a:t>: </a:t>
            </a:r>
            <a:endParaRPr lang="en-AU" altLang="en-US" b="1" dirty="0" smtClean="0"/>
          </a:p>
          <a:p>
            <a:pPr marL="0" indent="0">
              <a:lnSpc>
                <a:spcPct val="150000"/>
              </a:lnSpc>
              <a:buNone/>
            </a:pPr>
            <a:r>
              <a:rPr lang="en-AU" altLang="en-US" sz="2400" i="1" dirty="0"/>
              <a:t>Sustainably managed fisheries</a:t>
            </a:r>
          </a:p>
          <a:p>
            <a:pPr marL="0" indent="0">
              <a:buNone/>
            </a:pPr>
            <a:endParaRPr lang="en-AU" altLang="en-US" sz="2400" i="1" dirty="0" smtClean="0"/>
          </a:p>
          <a:p>
            <a:pPr marL="0" indent="0">
              <a:buNone/>
            </a:pPr>
            <a:r>
              <a:rPr lang="en-AU" altLang="en-US" sz="2400" i="1" dirty="0" smtClean="0"/>
              <a:t>Limit </a:t>
            </a:r>
            <a:r>
              <a:rPr lang="en-AU" altLang="en-US" sz="2400" i="1" dirty="0"/>
              <a:t>fishing effort in lake nursery areas</a:t>
            </a:r>
          </a:p>
          <a:p>
            <a:pPr marL="0" indent="0">
              <a:buNone/>
            </a:pPr>
            <a:endParaRPr lang="en-AU" altLang="en-US" sz="2400" i="1" dirty="0" smtClean="0"/>
          </a:p>
          <a:p>
            <a:pPr marL="0" indent="0">
              <a:buNone/>
            </a:pPr>
            <a:r>
              <a:rPr lang="en-AU" altLang="en-US" sz="2400" i="1" dirty="0" smtClean="0"/>
              <a:t>Enforce </a:t>
            </a:r>
            <a:r>
              <a:rPr lang="en-AU" altLang="en-US" sz="2400" i="1" dirty="0"/>
              <a:t>closed season and control number of illegal fishing </a:t>
            </a:r>
            <a:r>
              <a:rPr lang="en-AU" altLang="en-US" sz="2400" i="1" dirty="0" smtClean="0"/>
              <a:t>gears</a:t>
            </a:r>
            <a:endParaRPr lang="en-AU" altLang="en-US" sz="2400" i="1" dirty="0"/>
          </a:p>
        </p:txBody>
      </p:sp>
    </p:spTree>
    <p:extLst>
      <p:ext uri="{BB962C8B-B14F-4D97-AF65-F5344CB8AC3E}">
        <p14:creationId xmlns:p14="http://schemas.microsoft.com/office/powerpoint/2010/main" val="140370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8551"/>
            <a:ext cx="8237054" cy="753473"/>
          </a:xfrm>
        </p:spPr>
        <p:txBody>
          <a:bodyPr>
            <a:normAutofit fontScale="90000"/>
          </a:bodyPr>
          <a:lstStyle/>
          <a:p>
            <a:r>
              <a:rPr lang="en-US" altLang="en-US" dirty="0"/>
              <a:t>EAFm PLAN: </a:t>
            </a:r>
            <a:r>
              <a:rPr lang="en-US" altLang="en-US" dirty="0" smtClean="0"/>
              <a:t>links </a:t>
            </a:r>
            <a:r>
              <a:rPr lang="en-US" altLang="en-US" dirty="0"/>
              <a:t>legislation &amp; policy to action</a:t>
            </a:r>
            <a:endParaRPr lang="en-GB" dirty="0"/>
          </a:p>
        </p:txBody>
      </p:sp>
      <p:sp>
        <p:nvSpPr>
          <p:cNvPr id="3" name="Content Placeholder 2"/>
          <p:cNvSpPr>
            <a:spLocks noGrp="1"/>
          </p:cNvSpPr>
          <p:nvPr>
            <p:ph idx="1"/>
          </p:nvPr>
        </p:nvSpPr>
        <p:spPr>
          <a:xfrm>
            <a:off x="628650" y="2242024"/>
            <a:ext cx="4143237" cy="4065551"/>
          </a:xfrm>
        </p:spPr>
        <p:txBody>
          <a:bodyPr>
            <a:normAutofit lnSpcReduction="10000"/>
          </a:bodyPr>
          <a:lstStyle/>
          <a:p>
            <a:pPr marL="0" indent="0">
              <a:lnSpc>
                <a:spcPct val="150000"/>
              </a:lnSpc>
              <a:buNone/>
            </a:pPr>
            <a:r>
              <a:rPr lang="en-AU" altLang="en-US" b="1" dirty="0" smtClean="0"/>
              <a:t>Example</a:t>
            </a:r>
            <a:r>
              <a:rPr lang="en-AU" altLang="en-US" b="1" dirty="0"/>
              <a:t>: </a:t>
            </a:r>
          </a:p>
          <a:p>
            <a:pPr marL="0" indent="0">
              <a:lnSpc>
                <a:spcPct val="150000"/>
              </a:lnSpc>
              <a:buNone/>
            </a:pPr>
            <a:r>
              <a:rPr lang="en-AU" altLang="en-US" sz="2400" i="1" dirty="0"/>
              <a:t>Healthy </a:t>
            </a:r>
            <a:r>
              <a:rPr lang="en-AU" altLang="en-US" sz="2400" i="1" dirty="0" smtClean="0"/>
              <a:t>aquatic environment</a:t>
            </a:r>
            <a:endParaRPr lang="en-AU" altLang="en-US" sz="2400" i="1" dirty="0"/>
          </a:p>
          <a:p>
            <a:pPr marL="0" indent="0">
              <a:buNone/>
            </a:pPr>
            <a:endParaRPr lang="en-AU" altLang="en-US" sz="2400" i="1" dirty="0" smtClean="0"/>
          </a:p>
          <a:p>
            <a:pPr marL="0" indent="0">
              <a:buNone/>
            </a:pPr>
            <a:r>
              <a:rPr lang="en-AU" altLang="en-US" sz="2400" i="1" dirty="0" smtClean="0"/>
              <a:t>Restore </a:t>
            </a:r>
            <a:r>
              <a:rPr lang="en-AU" altLang="en-US" sz="2400" i="1" dirty="0"/>
              <a:t>and protect </a:t>
            </a:r>
            <a:r>
              <a:rPr lang="en-AU" altLang="en-US" sz="2400" i="1" dirty="0" smtClean="0"/>
              <a:t>habitats and biodiversity</a:t>
            </a:r>
          </a:p>
          <a:p>
            <a:pPr marL="0" indent="0">
              <a:buNone/>
            </a:pPr>
            <a:endParaRPr lang="en-AU" altLang="en-US" sz="2400" i="1" dirty="0" smtClean="0"/>
          </a:p>
          <a:p>
            <a:pPr marL="0" indent="0">
              <a:buNone/>
            </a:pPr>
            <a:r>
              <a:rPr lang="en-AU" altLang="en-US" sz="2400" i="1" dirty="0"/>
              <a:t>Designate a conservation area to prevent fishing in selected areas</a:t>
            </a:r>
          </a:p>
          <a:p>
            <a:pPr marL="0" indent="0">
              <a:buNone/>
            </a:pPr>
            <a:endParaRPr lang="en-AU" altLang="en-US" i="1" dirty="0"/>
          </a:p>
          <a:p>
            <a:pPr marL="0" indent="0">
              <a:buNone/>
            </a:pPr>
            <a:endParaRPr 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6</a:t>
            </a:fld>
            <a:endParaRPr lang="en-GB" dirty="0"/>
          </a:p>
        </p:txBody>
      </p:sp>
      <p:grpSp>
        <p:nvGrpSpPr>
          <p:cNvPr id="11" name="Group 10"/>
          <p:cNvGrpSpPr/>
          <p:nvPr/>
        </p:nvGrpSpPr>
        <p:grpSpPr>
          <a:xfrm>
            <a:off x="4747177" y="2769275"/>
            <a:ext cx="3889375" cy="3382109"/>
            <a:chOff x="320675" y="2823429"/>
            <a:chExt cx="3889375" cy="3382109"/>
          </a:xfrm>
        </p:grpSpPr>
        <p:sp>
          <p:nvSpPr>
            <p:cNvPr id="17" name="Content Placeholder 4"/>
            <p:cNvSpPr>
              <a:spLocks/>
            </p:cNvSpPr>
            <p:nvPr/>
          </p:nvSpPr>
          <p:spPr bwMode="auto">
            <a:xfrm>
              <a:off x="522497" y="2823429"/>
              <a:ext cx="3502025" cy="784225"/>
            </a:xfrm>
            <a:prstGeom prst="roundRect">
              <a:avLst>
                <a:gd name="adj" fmla="val 19903"/>
              </a:avLst>
            </a:pr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lnSpc>
                  <a:spcPct val="90000"/>
                </a:lnSpc>
                <a:spcBef>
                  <a:spcPct val="20000"/>
                </a:spcBef>
                <a:buFont typeface="Arial" panose="020B0604020202020204" pitchFamily="34" charset="0"/>
                <a:buNone/>
              </a:pPr>
              <a:r>
                <a:rPr lang="en-US" altLang="en-US" sz="2800" b="1" dirty="0">
                  <a:solidFill>
                    <a:schemeClr val="bg1"/>
                  </a:solidFill>
                  <a:cs typeface="Arial" panose="020B0604020202020204" pitchFamily="34" charset="0"/>
                </a:rPr>
                <a:t>Legislation/policy</a:t>
              </a:r>
            </a:p>
          </p:txBody>
        </p:sp>
        <p:sp>
          <p:nvSpPr>
            <p:cNvPr id="18" name="Content Placeholder 4"/>
            <p:cNvSpPr>
              <a:spLocks/>
            </p:cNvSpPr>
            <p:nvPr/>
          </p:nvSpPr>
          <p:spPr bwMode="auto">
            <a:xfrm>
              <a:off x="320675" y="5524501"/>
              <a:ext cx="3889375" cy="681037"/>
            </a:xfrm>
            <a:prstGeom prst="roundRect">
              <a:avLst>
                <a:gd name="adj" fmla="val 19903"/>
              </a:avLst>
            </a:pr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FFE23C"/>
                </a:buClr>
                <a:buSzPct val="150000"/>
              </a:pPr>
              <a:r>
                <a:rPr lang="en-US" altLang="en-US" sz="2400" b="1" dirty="0">
                  <a:solidFill>
                    <a:schemeClr val="bg1"/>
                  </a:solidFill>
                </a:rPr>
                <a:t>Management actions</a:t>
              </a:r>
              <a:endParaRPr lang="en-US" altLang="en-US" sz="2400" dirty="0">
                <a:solidFill>
                  <a:schemeClr val="bg1"/>
                </a:solidFill>
              </a:endParaRPr>
            </a:p>
          </p:txBody>
        </p:sp>
        <p:sp>
          <p:nvSpPr>
            <p:cNvPr id="19" name="Content Placeholder 4"/>
            <p:cNvSpPr>
              <a:spLocks/>
            </p:cNvSpPr>
            <p:nvPr/>
          </p:nvSpPr>
          <p:spPr bwMode="auto">
            <a:xfrm>
              <a:off x="490953" y="4153658"/>
              <a:ext cx="3605212" cy="623887"/>
            </a:xfrm>
            <a:prstGeom prst="roundRect">
              <a:avLst>
                <a:gd name="adj" fmla="val 19903"/>
              </a:avLst>
            </a:prstGeom>
            <a:solidFill>
              <a:schemeClr val="accent6">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FFE23C"/>
                </a:buClr>
                <a:buSzPct val="150000"/>
              </a:pPr>
              <a:r>
                <a:rPr lang="en-US" altLang="en-US" sz="2800" b="1" dirty="0">
                  <a:solidFill>
                    <a:schemeClr val="bg1"/>
                  </a:solidFill>
                </a:rPr>
                <a:t>EAFm PLAN</a:t>
              </a:r>
              <a:endParaRPr lang="en-US" altLang="en-US" sz="2800" dirty="0">
                <a:solidFill>
                  <a:schemeClr val="bg1"/>
                </a:solidFill>
              </a:endParaRPr>
            </a:p>
          </p:txBody>
        </p:sp>
        <p:sp>
          <p:nvSpPr>
            <p:cNvPr id="20" name="Down Arrow 19"/>
            <p:cNvSpPr/>
            <p:nvPr/>
          </p:nvSpPr>
          <p:spPr>
            <a:xfrm>
              <a:off x="1786973" y="3590511"/>
              <a:ext cx="962025" cy="57308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21" name="Down Arrow 20"/>
            <p:cNvSpPr/>
            <p:nvPr/>
          </p:nvSpPr>
          <p:spPr>
            <a:xfrm>
              <a:off x="1800225" y="4777944"/>
              <a:ext cx="962025" cy="574675"/>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Tree>
    <p:extLst>
      <p:ext uri="{BB962C8B-B14F-4D97-AF65-F5344CB8AC3E}">
        <p14:creationId xmlns:p14="http://schemas.microsoft.com/office/powerpoint/2010/main" val="182430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Good planning</a:t>
            </a:r>
            <a:endParaRPr lang="en-GB" dirty="0"/>
          </a:p>
        </p:txBody>
      </p:sp>
      <p:sp>
        <p:nvSpPr>
          <p:cNvPr id="7" name="Content Placeholder 6"/>
          <p:cNvSpPr>
            <a:spLocks noGrp="1"/>
          </p:cNvSpPr>
          <p:nvPr>
            <p:ph idx="1"/>
          </p:nvPr>
        </p:nvSpPr>
        <p:spPr/>
        <p:txBody>
          <a:bodyPr vert="horz" lIns="91440" tIns="45720" rIns="91440" bIns="45720" rtlCol="0" anchor="t">
            <a:normAutofit/>
          </a:bodyPr>
          <a:lstStyle/>
          <a:p>
            <a:r>
              <a:rPr lang="en-US" dirty="0"/>
              <a:t>Provides a clear sense of direction</a:t>
            </a:r>
          </a:p>
          <a:p>
            <a:r>
              <a:rPr lang="en-US" dirty="0"/>
              <a:t>Promotes transparency</a:t>
            </a:r>
          </a:p>
          <a:p>
            <a:r>
              <a:rPr lang="en-US" dirty="0"/>
              <a:t>Considers alternative options to achieve the goals</a:t>
            </a:r>
            <a:endParaRPr lang="en-US" dirty="0">
              <a:cs typeface="Calibri"/>
            </a:endParaRPr>
          </a:p>
          <a:p>
            <a:r>
              <a:rPr lang="en-US" dirty="0"/>
              <a:t>Is based on the best information available (improves over time)</a:t>
            </a:r>
          </a:p>
        </p:txBody>
      </p:sp>
      <p:sp>
        <p:nvSpPr>
          <p:cNvPr id="4" name="Slide Number Placeholder 3"/>
          <p:cNvSpPr>
            <a:spLocks noGrp="1"/>
          </p:cNvSpPr>
          <p:nvPr>
            <p:ph type="sldNum" sz="quarter" idx="12"/>
          </p:nvPr>
        </p:nvSpPr>
        <p:spPr/>
        <p:txBody>
          <a:bodyPr/>
          <a:lstStyle/>
          <a:p>
            <a:fld id="{9C9FB744-6D96-42AD-8134-B53D5656793E}" type="slidenum">
              <a:rPr lang="en-GB" smtClean="0"/>
              <a:pPr/>
              <a:t>7</a:t>
            </a:fld>
            <a:endParaRPr lang="en-GB" dirty="0"/>
          </a:p>
        </p:txBody>
      </p:sp>
    </p:spTree>
    <p:extLst>
      <p:ext uri="{BB962C8B-B14F-4D97-AF65-F5344CB8AC3E}">
        <p14:creationId xmlns:p14="http://schemas.microsoft.com/office/powerpoint/2010/main" val="150334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88551"/>
            <a:ext cx="8286750" cy="753473"/>
          </a:xfrm>
        </p:spPr>
        <p:txBody>
          <a:bodyPr/>
          <a:lstStyle/>
          <a:p>
            <a:r>
              <a:rPr lang="en-US" altLang="en-US" dirty="0"/>
              <a:t>Outputs from planning</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8</a:t>
            </a:fld>
            <a:endParaRPr lang="en-GB" dirty="0"/>
          </a:p>
        </p:txBody>
      </p:sp>
      <p:pic>
        <p:nvPicPr>
          <p:cNvPr id="6" name="Picture 5"/>
          <p:cNvPicPr/>
          <p:nvPr/>
        </p:nvPicPr>
        <p:blipFill>
          <a:blip r:embed="rId3"/>
          <a:stretch>
            <a:fillRect/>
          </a:stretch>
        </p:blipFill>
        <p:spPr>
          <a:xfrm>
            <a:off x="3953302" y="2758122"/>
            <a:ext cx="5006009" cy="3489402"/>
          </a:xfrm>
          <a:prstGeom prst="rect">
            <a:avLst/>
          </a:prstGeom>
        </p:spPr>
      </p:pic>
      <p:sp>
        <p:nvSpPr>
          <p:cNvPr id="7" name="Content Placeholder 6"/>
          <p:cNvSpPr>
            <a:spLocks noGrp="1"/>
          </p:cNvSpPr>
          <p:nvPr>
            <p:ph idx="1"/>
          </p:nvPr>
        </p:nvSpPr>
        <p:spPr>
          <a:xfrm>
            <a:off x="228600" y="2280930"/>
            <a:ext cx="7124131" cy="3802821"/>
          </a:xfrm>
        </p:spPr>
        <p:txBody>
          <a:bodyPr>
            <a:normAutofit/>
          </a:bodyPr>
          <a:lstStyle/>
          <a:p>
            <a:pPr marL="0" indent="0">
              <a:buNone/>
            </a:pPr>
            <a:r>
              <a:rPr lang="en-US" dirty="0"/>
              <a:t>Ideally, EAFm sits within broader planning</a:t>
            </a:r>
            <a:r>
              <a:rPr lang="en-US" dirty="0" smtClean="0"/>
              <a:t>:</a:t>
            </a:r>
            <a:endParaRPr lang="en-US" dirty="0"/>
          </a:p>
        </p:txBody>
      </p:sp>
      <p:sp>
        <p:nvSpPr>
          <p:cNvPr id="3" name="TextBox 2"/>
          <p:cNvSpPr txBox="1"/>
          <p:nvPr/>
        </p:nvSpPr>
        <p:spPr>
          <a:xfrm>
            <a:off x="228600" y="2889678"/>
            <a:ext cx="3724702" cy="3908762"/>
          </a:xfrm>
          <a:prstGeom prst="rect">
            <a:avLst/>
          </a:prstGeom>
          <a:noFill/>
        </p:spPr>
        <p:txBody>
          <a:bodyPr wrap="square" rtlCol="0">
            <a:spAutoFit/>
          </a:bodyPr>
          <a:lstStyle/>
          <a:p>
            <a:pPr marL="342900" indent="-342900">
              <a:buFont typeface="Arial" panose="020B0604020202020204" pitchFamily="34" charset="0"/>
              <a:buChar char="•"/>
            </a:pPr>
            <a:r>
              <a:rPr lang="en-US" sz="2400" dirty="0"/>
              <a:t>National five-year plan</a:t>
            </a:r>
          </a:p>
          <a:p>
            <a:pPr marL="342900" indent="-342900">
              <a:buFont typeface="Arial" panose="020B0604020202020204" pitchFamily="34" charset="0"/>
              <a:buChar char="•"/>
            </a:pPr>
            <a:r>
              <a:rPr lang="en-US" sz="2400" dirty="0"/>
              <a:t>Basin Plan, Irrigation, Environment, Fishery Agency Development plans</a:t>
            </a:r>
          </a:p>
          <a:p>
            <a:pPr marL="342900" indent="-342900">
              <a:buFont typeface="Arial" panose="020B0604020202020204" pitchFamily="34" charset="0"/>
              <a:buChar char="•"/>
            </a:pPr>
            <a:r>
              <a:rPr lang="en-US" sz="2400" b="1" dirty="0"/>
              <a:t>EAFm plan</a:t>
            </a:r>
          </a:p>
          <a:p>
            <a:pPr lvl="1"/>
            <a:endParaRPr lang="en-US" sz="2400" dirty="0"/>
          </a:p>
          <a:p>
            <a:r>
              <a:rPr lang="en-US" sz="2800" b="1" dirty="0">
                <a:solidFill>
                  <a:srgbClr val="FF0000"/>
                </a:solidFill>
              </a:rPr>
              <a:t>Work plans: </a:t>
            </a:r>
            <a:r>
              <a:rPr lang="en-US" sz="2800" dirty="0"/>
              <a:t>who, what, and when</a:t>
            </a:r>
          </a:p>
          <a:p>
            <a:endParaRPr lang="en-GB" sz="2400" dirty="0"/>
          </a:p>
        </p:txBody>
      </p:sp>
    </p:spTree>
    <p:extLst>
      <p:ext uri="{BB962C8B-B14F-4D97-AF65-F5344CB8AC3E}">
        <p14:creationId xmlns:p14="http://schemas.microsoft.com/office/powerpoint/2010/main" val="379014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Key messages</a:t>
            </a:r>
          </a:p>
        </p:txBody>
      </p:sp>
      <p:sp>
        <p:nvSpPr>
          <p:cNvPr id="3" name="Content Placeholder 2"/>
          <p:cNvSpPr>
            <a:spLocks noGrp="1"/>
          </p:cNvSpPr>
          <p:nvPr>
            <p:ph idx="1"/>
          </p:nvPr>
        </p:nvSpPr>
        <p:spPr/>
        <p:txBody>
          <a:bodyPr/>
          <a:lstStyle/>
          <a:p>
            <a:r>
              <a:rPr lang="en-US" dirty="0"/>
              <a:t>High level principles and policies can not be implemented as they stand</a:t>
            </a:r>
          </a:p>
          <a:p>
            <a:r>
              <a:rPr lang="en-US" dirty="0"/>
              <a:t>EAFm plans provide a link between higher level policy (e.g. National fisheries policy) and management actions on the ground</a:t>
            </a:r>
          </a:p>
          <a:p>
            <a:r>
              <a:rPr lang="en-US" dirty="0"/>
              <a:t>In this way, management actions in EAFm will contribute to implementation of the high level policies over time</a:t>
            </a:r>
          </a:p>
        </p:txBody>
      </p:sp>
      <p:sp>
        <p:nvSpPr>
          <p:cNvPr id="4" name="Slide Number Placeholder 3"/>
          <p:cNvSpPr>
            <a:spLocks noGrp="1"/>
          </p:cNvSpPr>
          <p:nvPr>
            <p:ph type="sldNum" sz="quarter" idx="12"/>
          </p:nvPr>
        </p:nvSpPr>
        <p:spPr/>
        <p:txBody>
          <a:bodyPr/>
          <a:lstStyle/>
          <a:p>
            <a:fld id="{2244EDDE-A91D-4F4F-8AC8-19298CCDCDF4}" type="slidenum">
              <a:rPr lang="en-GB" smtClean="0"/>
              <a:pPr/>
              <a:t>9</a:t>
            </a:fld>
            <a:endParaRPr lang="en-GB" dirty="0"/>
          </a:p>
        </p:txBody>
      </p:sp>
    </p:spTree>
    <p:extLst>
      <p:ext uri="{BB962C8B-B14F-4D97-AF65-F5344CB8AC3E}">
        <p14:creationId xmlns:p14="http://schemas.microsoft.com/office/powerpoint/2010/main" val="1892988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TotalTime>
  <Words>1171</Words>
  <Application>Microsoft Office PowerPoint</Application>
  <PresentationFormat>On-screen Show (4:3)</PresentationFormat>
  <Paragraphs>113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Myriad Pro</vt:lpstr>
      <vt:lpstr>Wingdings</vt:lpstr>
      <vt:lpstr>Office Theme</vt:lpstr>
      <vt:lpstr>Session 6 EAFm plans: the link between policy and action</vt:lpstr>
      <vt:lpstr>Session objectives</vt:lpstr>
      <vt:lpstr>Why plan?</vt:lpstr>
      <vt:lpstr>Management involves:</vt:lpstr>
      <vt:lpstr>EAFm PLAN: linking legislation &amp; policy to action</vt:lpstr>
      <vt:lpstr>EAFm PLAN: links legislation &amp; policy to action</vt:lpstr>
      <vt:lpstr>Good planning</vt:lpstr>
      <vt:lpstr>Outputs from planning</vt:lpstr>
      <vt:lpstr>Key messages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95</cp:revision>
  <dcterms:created xsi:type="dcterms:W3CDTF">2018-07-03T11:34:35Z</dcterms:created>
  <dcterms:modified xsi:type="dcterms:W3CDTF">2020-01-05T17:28:15Z</dcterms:modified>
</cp:coreProperties>
</file>